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55" r:id="rId4"/>
    <p:sldId id="385" r:id="rId6"/>
    <p:sldId id="354" r:id="rId7"/>
    <p:sldId id="358" r:id="rId8"/>
    <p:sldId id="360" r:id="rId9"/>
    <p:sldId id="359" r:id="rId10"/>
    <p:sldId id="361" r:id="rId11"/>
    <p:sldId id="386" r:id="rId12"/>
    <p:sldId id="387" r:id="rId13"/>
    <p:sldId id="362" r:id="rId14"/>
    <p:sldId id="388" r:id="rId15"/>
    <p:sldId id="409" r:id="rId16"/>
    <p:sldId id="410" r:id="rId17"/>
    <p:sldId id="365" r:id="rId18"/>
    <p:sldId id="425" r:id="rId19"/>
    <p:sldId id="426" r:id="rId20"/>
    <p:sldId id="427" r:id="rId21"/>
    <p:sldId id="428" r:id="rId22"/>
    <p:sldId id="306" r:id="rId23"/>
    <p:sldId id="363" r:id="rId24"/>
    <p:sldId id="317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05F9"/>
    <a:srgbClr val="4B649F"/>
    <a:srgbClr val="5E80B0"/>
    <a:srgbClr val="7DB1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75"/>
    <p:restoredTop sz="94660"/>
  </p:normalViewPr>
  <p:slideViewPr>
    <p:cSldViewPr snapToGrid="0" showGuides="1">
      <p:cViewPr varScale="1">
        <p:scale>
          <a:sx n="70" d="100"/>
          <a:sy n="70" d="100"/>
        </p:scale>
        <p:origin x="296" y="56"/>
      </p:cViewPr>
      <p:guideLst>
        <p:guide orient="horz" pos="2159"/>
        <p:guide pos="28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4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12CD12-BA58-4D50-8C60-AF967E91460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hyperlink" Target="&#21270;&#23398;&#21457;&#23637;&#21490;.mp4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8.jpeg"/><Relationship Id="rId7" Type="http://schemas.openxmlformats.org/officeDocument/2006/relationships/image" Target="../media/image37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tags" Target="../tags/tag3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7.jpeg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3" Type="http://schemas.openxmlformats.org/officeDocument/2006/relationships/hyperlink" Target="http://www.inphonic.com/redirect.asp?p=Motorola+Razr+V3+%28Camera+Phone%29&amp;c=Cingular+Wireless&amp;r=pricespecials&amp;o=sof1&amp;eid=camera" TargetMode="Externa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hyperlink" Target="&#27169;&#25311;&#39321;&#28895;&#28895;&#27668;&#23545;&#34880;&#32418;&#34507;&#30333;&#30340;&#24433;&#21709;.mp4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hyperlink" Target="&#21560;&#28895;&#26377;&#23475;&#20581;&#24247;new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3" Type="http://schemas.openxmlformats.org/officeDocument/2006/relationships/tags" Target="../tags/tag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9660" y="5715635"/>
            <a:ext cx="4752340" cy="11423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386080" y="128270"/>
            <a:ext cx="627380" cy="627380"/>
            <a:chOff x="2060" y="3518"/>
            <a:chExt cx="988" cy="988"/>
          </a:xfrm>
        </p:grpSpPr>
        <p:sp>
          <p:nvSpPr>
            <p:cNvPr id="118" name="矩形 117"/>
            <p:cNvSpPr/>
            <p:nvPr/>
          </p:nvSpPr>
          <p:spPr>
            <a:xfrm>
              <a:off x="2060" y="3518"/>
              <a:ext cx="748" cy="748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300" y="3758"/>
              <a:ext cx="748" cy="748"/>
            </a:xfrm>
            <a:prstGeom prst="rect">
              <a:avLst/>
            </a:prstGeom>
            <a:solidFill>
              <a:srgbClr val="4B649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72435" y="384810"/>
            <a:ext cx="4813300" cy="6087745"/>
            <a:chOff x="4698" y="589"/>
            <a:chExt cx="6406" cy="8398"/>
          </a:xfrm>
        </p:grpSpPr>
        <p:sp>
          <p:nvSpPr>
            <p:cNvPr id="1068" name="矩形 1067"/>
            <p:cNvSpPr/>
            <p:nvPr/>
          </p:nvSpPr>
          <p:spPr>
            <a:xfrm>
              <a:off x="4698" y="589"/>
              <a:ext cx="6407" cy="8398"/>
            </a:xfrm>
            <a:prstGeom prst="rect">
              <a:avLst/>
            </a:prstGeom>
            <a:noFill/>
            <a:ln w="2540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pic>
          <p:nvPicPr>
            <p:cNvPr id="52226" name="Picture 4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/>
            <a:srcRect l="22210" t="3879" r="4003" b="4378"/>
            <a:stretch>
              <a:fillRect/>
            </a:stretch>
          </p:blipFill>
          <p:spPr>
            <a:xfrm>
              <a:off x="4980" y="649"/>
              <a:ext cx="5844" cy="82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/>
          <p:cNvSpPr txBox="1"/>
          <p:nvPr/>
        </p:nvSpPr>
        <p:spPr>
          <a:xfrm>
            <a:off x="5707380" y="1083945"/>
            <a:ext cx="1960880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38480" y="1308100"/>
            <a:ext cx="11163935" cy="3339465"/>
            <a:chOff x="2310" y="3843"/>
            <a:chExt cx="15240" cy="3330"/>
          </a:xfrm>
        </p:grpSpPr>
        <p:sp>
          <p:nvSpPr>
            <p:cNvPr id="2053" name="文本框 62"/>
            <p:cNvSpPr txBox="1"/>
            <p:nvPr/>
          </p:nvSpPr>
          <p:spPr>
            <a:xfrm>
              <a:off x="5502" y="4991"/>
              <a:ext cx="8652" cy="10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defTabSz="914400"/>
              <a:r>
                <a:rPr lang="zh-CN" altLang="en-US" sz="6000" b="1" dirty="0">
                  <a:solidFill>
                    <a:srgbClr val="4B649F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开启化学之门</a:t>
              </a:r>
              <a:endParaRPr lang="zh-CN" altLang="en-US" sz="6000" b="1" dirty="0">
                <a:solidFill>
                  <a:srgbClr val="4B649F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310" y="3843"/>
              <a:ext cx="15240" cy="3330"/>
            </a:xfrm>
            <a:prstGeom prst="rect">
              <a:avLst/>
            </a:prstGeom>
            <a:noFill/>
            <a:ln w="2540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pic>
          <p:nvPicPr>
            <p:cNvPr id="4" name="图片 3" descr="timg7OUJI8U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BE8E4">
                    <a:alpha val="100000"/>
                  </a:srgbClr>
                </a:clrFrom>
                <a:clrTo>
                  <a:srgbClr val="FBE8E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18" y="3843"/>
              <a:ext cx="3396" cy="3329"/>
            </a:xfrm>
            <a:prstGeom prst="rect">
              <a:avLst/>
            </a:prstGeom>
            <a:effectLst/>
          </p:spPr>
        </p:pic>
        <p:pic>
          <p:nvPicPr>
            <p:cNvPr id="7" name="图片 6" descr="timg7OUJI8U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BE8E4">
                    <a:alpha val="100000"/>
                  </a:srgbClr>
                </a:clrFrom>
                <a:clrTo>
                  <a:srgbClr val="FBE8E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4154" y="3844"/>
              <a:ext cx="3396" cy="3329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947545" y="413385"/>
            <a:ext cx="22936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归纳总结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26330" y="401320"/>
            <a:ext cx="6938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6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化学帮助我们正确认识物质</a:t>
            </a:r>
            <a:endParaRPr lang="zh-CN" sz="3600" b="1" dirty="0">
              <a:solidFill>
                <a:srgbClr val="FF0000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pic>
        <p:nvPicPr>
          <p:cNvPr id="4710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710" y="1908810"/>
            <a:ext cx="5332730" cy="3110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6220460" y="1908810"/>
            <a:ext cx="5120005" cy="311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6128385" y="5338445"/>
            <a:ext cx="530034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0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帮助我们掌握洗涤剂、化肥、农药等用品的正确使用方法。</a:t>
            </a:r>
            <a:endParaRPr lang="zh-CN" altLang="en-US" sz="3000" b="1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6430" y="5338445"/>
            <a:ext cx="489648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0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引导人们改变吸烟、酗酒等不良习惯，提高生活质量。</a:t>
            </a:r>
            <a:endParaRPr lang="zh-CN" altLang="en-US" sz="3000" b="1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分析与拓展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43" name="图片 3" descr="1"/>
          <p:cNvPicPr>
            <a:picLocks noChangeAspect="1"/>
          </p:cNvPicPr>
          <p:nvPr/>
        </p:nvPicPr>
        <p:blipFill>
          <a:blip r:embed="rId1"/>
          <a:srcRect t="12355" b="12494"/>
          <a:stretch>
            <a:fillRect/>
          </a:stretch>
        </p:blipFill>
        <p:spPr>
          <a:xfrm>
            <a:off x="2209800" y="1491615"/>
            <a:ext cx="2844800" cy="2691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1" name="Picture 6" descr="C:\Users\asus\AppData\Roaming\Tencent\Users\365793143\QQ\WinTemp\RichOle\3DESAS%(LQ}0JR3XO@P%GJ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4340860"/>
            <a:ext cx="284480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图片 2" descr="a52e0053577772"/>
          <p:cNvPicPr>
            <a:picLocks noChangeAspect="1"/>
          </p:cNvPicPr>
          <p:nvPr/>
        </p:nvPicPr>
        <p:blipFill>
          <a:blip r:embed="rId3"/>
          <a:srcRect l="20103" t="9500" r="18478" b="7813"/>
          <a:stretch>
            <a:fillRect/>
          </a:stretch>
        </p:blipFill>
        <p:spPr>
          <a:xfrm>
            <a:off x="6577965" y="1349693"/>
            <a:ext cx="4062413" cy="547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5593715" y="3571240"/>
            <a:ext cx="736600" cy="10394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0B05F9"/>
                </a:solidFill>
              </a:rPr>
              <a:t>氮气</a:t>
            </a:r>
            <a:endParaRPr lang="zh-CN" altLang="en-US" sz="3600" b="1">
              <a:solidFill>
                <a:srgbClr val="0B05F9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0820" y="5115878"/>
            <a:ext cx="1843088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防止灯泡内钨丝被氧化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54600" y="1865630"/>
            <a:ext cx="20828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防止食品变质，延长保存期限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14240" y="505460"/>
            <a:ext cx="6938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氮气很稳定，常温下很难与其他物质发生反应</a:t>
            </a:r>
            <a:endParaRPr lang="zh-CN" sz="2400" b="1" dirty="0">
              <a:solidFill>
                <a:srgbClr val="FF0000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pic>
        <p:nvPicPr>
          <p:cNvPr id="21" name="图片 99"/>
          <p:cNvPicPr/>
          <p:nvPr/>
        </p:nvPicPr>
        <p:blipFill>
          <a:blip r:embed="rId4">
            <a:lum contrast="12000"/>
          </a:blip>
          <a:srcRect l="3493" t="25064" r="3854" b="15953"/>
          <a:stretch>
            <a:fillRect/>
          </a:stretch>
        </p:blipFill>
        <p:spPr>
          <a:xfrm>
            <a:off x="1635760" y="1257300"/>
            <a:ext cx="9004935" cy="530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1753870" y="5571490"/>
            <a:ext cx="3597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B05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一定条件下能与氢气反应</a:t>
            </a:r>
            <a:endParaRPr lang="zh-CN" altLang="en-US" sz="2400" b="1">
              <a:solidFill>
                <a:srgbClr val="0B05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54735" y="2783205"/>
            <a:ext cx="1778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b="1">
                <a:solidFill>
                  <a:srgbClr val="0B05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液氮沸点低</a:t>
            </a:r>
            <a:endParaRPr lang="zh-CN" altLang="en-US" sz="2400" b="1">
              <a:solidFill>
                <a:srgbClr val="0B05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459230" y="1908175"/>
            <a:ext cx="2223770" cy="74485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09800" y="6075680"/>
            <a:ext cx="2223770" cy="74485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8" grpId="0"/>
      <p:bldP spid="18" grpId="1"/>
      <p:bldP spid="23" grpId="0"/>
      <p:bldP spid="18" grpId="2"/>
      <p:bldP spid="19" grpId="1"/>
      <p:bldP spid="20" grpId="1"/>
      <p:bldP spid="22" grpId="0"/>
      <p:bldP spid="24" grpId="0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观察与思考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65985" y="6021070"/>
            <a:ext cx="8192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据估计，世界上每年有接近总量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1/10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的钢铁因锈蚀而损失。</a:t>
            </a:r>
            <a:endParaRPr lang="zh-CN" alt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2698115" y="1668145"/>
            <a:ext cx="6943090" cy="4147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观察与思考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lum contrast="90000"/>
          </a:blip>
          <a:stretch>
            <a:fillRect/>
          </a:stretch>
        </p:blipFill>
        <p:spPr>
          <a:xfrm>
            <a:off x="5192395" y="278765"/>
            <a:ext cx="2468245" cy="2621280"/>
          </a:xfrm>
          <a:prstGeom prst="rect">
            <a:avLst/>
          </a:prstGeom>
        </p:spPr>
      </p:pic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49630" y="3256915"/>
          <a:ext cx="10527030" cy="2932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4435"/>
                <a:gridCol w="3763645"/>
                <a:gridCol w="3028950"/>
              </a:tblGrid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实验操作</a:t>
                      </a: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实验现象</a:t>
                      </a: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实验结论</a:t>
                      </a: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241427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14" name="右箭头 13"/>
          <p:cNvSpPr/>
          <p:nvPr/>
        </p:nvSpPr>
        <p:spPr>
          <a:xfrm>
            <a:off x="7980680" y="1419860"/>
            <a:ext cx="1106170" cy="3390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086850" y="185420"/>
            <a:ext cx="154686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0">
                <a:solidFill>
                  <a:srgbClr val="FF0000"/>
                </a:solidFill>
              </a:rPr>
              <a:t>？</a:t>
            </a:r>
            <a:endParaRPr lang="zh-CN" altLang="en-US" sz="200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9630" y="3801110"/>
            <a:ext cx="37014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①用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稀盐酸</a:t>
            </a: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除去铁丝表面铁锈；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②将除过锈的铁丝、3</a:t>
            </a:r>
            <a:r>
              <a:rPr lang="en-US" altLang="zh-CN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4mL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浓食盐水</a:t>
            </a: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放入锥形瓶，塞紧带导管的橡皮塞，将导管另一端伸入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红墨水</a:t>
            </a: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中。</a:t>
            </a:r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4529455" y="3985895"/>
            <a:ext cx="37941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endParaRPr lang="zh-CN" altLang="en-US" sz="2400" b="1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buNone/>
            </a:pP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锥形瓶中铁丝生锈</a:t>
            </a:r>
            <a:endParaRPr lang="zh-CN" altLang="en-US" sz="2400" b="1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buNone/>
            </a:pPr>
            <a:endParaRPr lang="zh-CN" altLang="en-US" sz="2400" b="1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buNone/>
            </a:pP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烧杯内液体沿导管上升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8600440" y="472440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latin typeface="微软雅黑" panose="020B0503020204020204" pitchFamily="34" charset="-122"/>
                <a:sym typeface="+mn-ea"/>
              </a:rPr>
              <a:t>铁生锈消耗了空气</a:t>
            </a:r>
            <a:endParaRPr lang="zh-CN" altLang="en-US" sz="2400" b="1">
              <a:latin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 animBg="1"/>
      <p:bldP spid="14" grpId="1" animBg="1"/>
      <p:bldP spid="15" grpId="0"/>
      <p:bldP spid="15" grpId="1"/>
      <p:bldP spid="17" grpId="0"/>
      <p:bldP spid="17" grpId="1"/>
      <p:bldP spid="18" grpId="0"/>
      <p:bldP spid="1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947545" y="413385"/>
            <a:ext cx="22936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归纳总结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65370" y="401320"/>
            <a:ext cx="6938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6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化学指导人类合理利用资源</a:t>
            </a:r>
            <a:endParaRPr lang="zh-CN" sz="3600" b="1" dirty="0">
              <a:solidFill>
                <a:srgbClr val="FF0000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pic>
        <p:nvPicPr>
          <p:cNvPr id="21" name="图片 99"/>
          <p:cNvPicPr/>
          <p:nvPr/>
        </p:nvPicPr>
        <p:blipFill>
          <a:blip r:embed="rId1">
            <a:lum contrast="12000"/>
          </a:blip>
          <a:srcRect l="3493" t="25064" r="3854" b="15953"/>
          <a:stretch>
            <a:fillRect/>
          </a:stretch>
        </p:blipFill>
        <p:spPr>
          <a:xfrm>
            <a:off x="475615" y="2324100"/>
            <a:ext cx="4896485" cy="325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6235700" y="2324100"/>
            <a:ext cx="5158105" cy="3183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b="9925"/>
          <a:stretch>
            <a:fillRect/>
          </a:stretch>
        </p:blipFill>
        <p:spPr>
          <a:xfrm>
            <a:off x="5654040" y="2324735"/>
            <a:ext cx="5841365" cy="3250565"/>
          </a:xfrm>
          <a:prstGeom prst="rect">
            <a:avLst/>
          </a:prstGeom>
        </p:spPr>
      </p:pic>
      <p:pic>
        <p:nvPicPr>
          <p:cNvPr id="3078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1795" y="5676900"/>
            <a:ext cx="4180205" cy="118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78"/>
          <p:cNvSpPr txBox="1"/>
          <p:nvPr/>
        </p:nvSpPr>
        <p:spPr>
          <a:xfrm>
            <a:off x="8487987" y="3269572"/>
            <a:ext cx="2106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新型合金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82969" y="3887706"/>
            <a:ext cx="758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140787" y="4628370"/>
            <a:ext cx="14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铁器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865256" y="5381050"/>
            <a:ext cx="1520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青铜器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221761" y="6006992"/>
            <a:ext cx="999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石器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356580" y="3206966"/>
            <a:ext cx="2340000" cy="744520"/>
            <a:chOff x="8830609" y="3218027"/>
            <a:chExt cx="2340000" cy="74452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8869253" y="3242547"/>
              <a:ext cx="0" cy="720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>
              <a:off x="8830609" y="3218027"/>
              <a:ext cx="2340000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6469668" y="3907677"/>
            <a:ext cx="1908000" cy="736148"/>
            <a:chOff x="6755309" y="3924447"/>
            <a:chExt cx="1908000" cy="736148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6755309" y="3924447"/>
              <a:ext cx="1908000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6795687" y="3940595"/>
              <a:ext cx="0" cy="720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4613518" y="4587598"/>
            <a:ext cx="1929775" cy="720000"/>
            <a:chOff x="4656942" y="4588295"/>
            <a:chExt cx="1929775" cy="7200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678717" y="4618110"/>
              <a:ext cx="1908000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4656942" y="4588295"/>
              <a:ext cx="0" cy="720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2612874" y="5247162"/>
            <a:ext cx="1980000" cy="720000"/>
            <a:chOff x="2497502" y="5297907"/>
            <a:chExt cx="1980000" cy="72000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2497502" y="5322583"/>
              <a:ext cx="1980000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511790" y="5297907"/>
              <a:ext cx="0" cy="720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829209" y="5933749"/>
            <a:ext cx="1800000" cy="753413"/>
            <a:chOff x="440509" y="5998782"/>
            <a:chExt cx="1800000" cy="753413"/>
          </a:xfrm>
        </p:grpSpPr>
        <p:cxnSp>
          <p:nvCxnSpPr>
            <p:cNvPr id="53" name="直接连接符 52"/>
            <p:cNvCxnSpPr/>
            <p:nvPr/>
          </p:nvCxnSpPr>
          <p:spPr>
            <a:xfrm flipV="1">
              <a:off x="440509" y="5998782"/>
              <a:ext cx="1800000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487755" y="6032195"/>
              <a:ext cx="0" cy="720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图片 54" descr="timgEGJFJWM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8794" y="3269583"/>
            <a:ext cx="5790703" cy="3155818"/>
          </a:xfrm>
          <a:prstGeom prst="rect">
            <a:avLst/>
          </a:prstGeom>
        </p:spPr>
      </p:pic>
      <p:pic>
        <p:nvPicPr>
          <p:cNvPr id="56" name="图片 55" descr="timgZOEPQ1L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706" y="2801749"/>
            <a:ext cx="5680903" cy="3728530"/>
          </a:xfrm>
          <a:prstGeom prst="rect">
            <a:avLst/>
          </a:prstGeom>
        </p:spPr>
      </p:pic>
      <p:pic>
        <p:nvPicPr>
          <p:cNvPr id="57" name="图片 56" descr="C:\Users\Administrator\Desktop\微信图片_20220702085409.jpg微信图片_2022070208540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77690" y="2470150"/>
            <a:ext cx="3955415" cy="3955415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rot="5400000">
            <a:off x="1882775" y="-1425575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3850" y="247650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65300" y="571500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梳理与展望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0" name="图片 19" descr="C:\Users\Administrator\Desktop\微信图片_20220702085413.jpg微信图片_20220702085413"/>
          <p:cNvPicPr>
            <a:picLocks noChangeAspect="1"/>
          </p:cNvPicPr>
          <p:nvPr/>
        </p:nvPicPr>
        <p:blipFill>
          <a:blip r:embed="rId4"/>
          <a:srcRect t="19485" b="15329"/>
          <a:stretch>
            <a:fillRect/>
          </a:stretch>
        </p:blipFill>
        <p:spPr>
          <a:xfrm>
            <a:off x="3995420" y="2927350"/>
            <a:ext cx="4598035" cy="3477260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>
            <a:off x="3414851" y="2474350"/>
            <a:ext cx="6126864" cy="4055682"/>
            <a:chOff x="6600" y="1016"/>
            <a:chExt cx="9626" cy="8190"/>
          </a:xfrm>
        </p:grpSpPr>
        <p:pic>
          <p:nvPicPr>
            <p:cNvPr id="64" name="图片 63" descr="timgGMN95S0O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81" y="4828"/>
              <a:ext cx="5839" cy="4379"/>
            </a:xfrm>
            <a:prstGeom prst="rect">
              <a:avLst/>
            </a:prstGeom>
          </p:spPr>
        </p:pic>
        <p:grpSp>
          <p:nvGrpSpPr>
            <p:cNvPr id="65" name="组合 64"/>
            <p:cNvGrpSpPr/>
            <p:nvPr/>
          </p:nvGrpSpPr>
          <p:grpSpPr>
            <a:xfrm>
              <a:off x="6600" y="1016"/>
              <a:ext cx="9626" cy="8190"/>
              <a:chOff x="6600" y="1016"/>
              <a:chExt cx="9626" cy="8190"/>
            </a:xfrm>
          </p:grpSpPr>
          <p:pic>
            <p:nvPicPr>
              <p:cNvPr id="66" name="图片 65" descr="timg3JEL7WVW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0" y="1016"/>
                <a:ext cx="6000" cy="3996"/>
              </a:xfrm>
              <a:prstGeom prst="rect">
                <a:avLst/>
              </a:prstGeom>
            </p:spPr>
          </p:pic>
          <p:pic>
            <p:nvPicPr>
              <p:cNvPr id="67" name="图片 66" descr="timgBH5C6AG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520" y="1200"/>
                <a:ext cx="3694" cy="3628"/>
              </a:xfrm>
              <a:prstGeom prst="rect">
                <a:avLst/>
              </a:prstGeom>
            </p:spPr>
          </p:pic>
          <p:pic>
            <p:nvPicPr>
              <p:cNvPr id="68" name="图片 67" descr="timgNZQ1Y5FC"/>
              <p:cNvPicPr>
                <a:picLocks noChangeAspect="1"/>
              </p:cNvPicPr>
              <p:nvPr/>
            </p:nvPicPr>
            <p:blipFill>
              <a:blip r:embed="rId8"/>
              <a:srcRect r="25040"/>
              <a:stretch>
                <a:fillRect/>
              </a:stretch>
            </p:blipFill>
            <p:spPr>
              <a:xfrm>
                <a:off x="12520" y="4828"/>
                <a:ext cx="3706" cy="4379"/>
              </a:xfrm>
              <a:prstGeom prst="rect">
                <a:avLst/>
              </a:prstGeom>
            </p:spPr>
          </p:pic>
        </p:grpSp>
      </p:grpSp>
      <p:sp>
        <p:nvSpPr>
          <p:cNvPr id="15" name="文本框 14"/>
          <p:cNvSpPr txBox="1"/>
          <p:nvPr/>
        </p:nvSpPr>
        <p:spPr>
          <a:xfrm>
            <a:off x="287020" y="1587500"/>
            <a:ext cx="11617325" cy="5530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0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历史学家有时以一种新材料的出现和广泛应用作为划分时代的标志。</a:t>
            </a:r>
            <a:endParaRPr lang="zh-CN" altLang="en-US" sz="3000" b="1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4.58333E-6 0.0426 C -4.58333E-6 0.06181 -0.10442 0.08773 -0.18867 0.08773 L -0.37643 0.08773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28" y="437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44 0.00092 L -0.21744 -0.10324 C -0.21744 -0.15 -0.13151 -0.20625 -0.06159 -0.20625 L 0.09479 -0.20625 " pathEditMode="relative" rAng="0" ptsTypes="AAAA">
                                      <p:cBhvr>
                                        <p:cTn id="28" dur="2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-1037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77 -0.04351 L 0.03789 -0.04351 C -0.00403 -0.04351 -0.0556 -0.05601 -0.0556 -0.06551 L -0.0556 -0.08657 " pathEditMode="relative" rAng="0" ptsTypes="AAAA">
                                      <p:cBhvr>
                                        <p:cTn id="4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-215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5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0.00023 L -3.75E-6 -0.09954 C -3.75E-6 -0.14375 0.0267 -0.19768 0.0487 -0.19768 L 0.09779 -0.19768 " pathEditMode="relative" rAng="0" ptsTypes="AAAA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3" y="-988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1.11022E-16 L 0.00065 -0.1463 C 0.00065 -0.21157 0.07057 -0.2919 0.12721 -0.2919 L 0.25416 -0.2919 " pathEditMode="relative" rAng="0" ptsTypes="AAAA">
                                      <p:cBhvr>
                                        <p:cTn id="8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-14606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8" grpId="0"/>
      <p:bldP spid="77" grpId="0"/>
      <p:bldP spid="75" grpId="0"/>
      <p:bldP spid="50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82775" y="-1425575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3850" y="247650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65300" y="571500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活动与探究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3785" y="457200"/>
            <a:ext cx="5342890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玻璃是应用广泛的透明材料，下面哪一块是玻璃？</a:t>
            </a:r>
            <a:endParaRPr lang="zh-CN" altLang="en-US" sz="3200" b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5300" y="5521960"/>
            <a:ext cx="8870950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随着科学技术的发展，出现了许多性能更优异、透明且易加工成型的材料。</a:t>
            </a:r>
            <a:endParaRPr lang="zh-CN" altLang="en-US" sz="3200" b="1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1643380"/>
            <a:ext cx="6830060" cy="34455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648460" y="2991485"/>
            <a:ext cx="7118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+mn-ea"/>
                <a:ea typeface="+mn-ea"/>
              </a:rPr>
              <a:t>A</a:t>
            </a:r>
            <a:endParaRPr lang="en-US" altLang="zh-CN" sz="60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34220" y="2991485"/>
            <a:ext cx="7118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+mn-ea"/>
                <a:ea typeface="+mn-ea"/>
              </a:rPr>
              <a:t>B</a:t>
            </a:r>
            <a:endParaRPr lang="en-US" altLang="zh-CN" sz="60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82775" y="-160909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3850" y="6413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387910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65300" y="3879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感知与体悟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981200" y="1448435"/>
            <a:ext cx="2964180" cy="227711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2705" t="19618" r="4744" b="9816"/>
          <a:stretch>
            <a:fillRect/>
          </a:stretch>
        </p:blipFill>
        <p:spPr>
          <a:xfrm>
            <a:off x="7871460" y="1448435"/>
            <a:ext cx="3035300" cy="227774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102" name="图片 101"/>
          <p:cNvPicPr/>
          <p:nvPr>
            <p:custDataLst>
              <p:tags r:id="rId3"/>
            </p:custDataLst>
          </p:nvPr>
        </p:nvPicPr>
        <p:blipFill>
          <a:blip r:embed="rId4"/>
          <a:srcRect l="14973" r="17340" b="19168"/>
          <a:stretch>
            <a:fillRect/>
          </a:stretch>
        </p:blipFill>
        <p:spPr>
          <a:xfrm>
            <a:off x="1981835" y="4247515"/>
            <a:ext cx="2963545" cy="198755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104" name="图片 103"/>
          <p:cNvPicPr/>
          <p:nvPr/>
        </p:nvPicPr>
        <p:blipFill>
          <a:blip r:embed="rId5"/>
          <a:srcRect l="2921" t="5870" r="2025" b="4181"/>
          <a:stretch>
            <a:fillRect/>
          </a:stretch>
        </p:blipFill>
        <p:spPr>
          <a:xfrm>
            <a:off x="7871460" y="4395470"/>
            <a:ext cx="3138170" cy="183959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13" name="文本框 12"/>
          <p:cNvSpPr txBox="1"/>
          <p:nvPr/>
        </p:nvSpPr>
        <p:spPr>
          <a:xfrm>
            <a:off x="2204720" y="3725545"/>
            <a:ext cx="2370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</a:rPr>
              <a:t>青铜器的制造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35670" y="3874135"/>
            <a:ext cx="1906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</a:rPr>
              <a:t>铁的冶炼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79345" y="6235065"/>
            <a:ext cx="2167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</a:rPr>
              <a:t>火药的发明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35670" y="6235065"/>
            <a:ext cx="2167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</a:rPr>
              <a:t>瓷器的烧制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945380" y="2646680"/>
            <a:ext cx="2926080" cy="26797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/>
              <a:t>古代化学工艺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82775" y="-160909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3850" y="6413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387910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65300" y="3879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感知与体悟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5835" y="3751580"/>
            <a:ext cx="3431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</a:rPr>
              <a:t>石英砂可制造光导纤维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0260" y="3752215"/>
            <a:ext cx="5377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</a:rPr>
              <a:t>半导体硅晶片可用于制造计算机芯片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3190" y="6351905"/>
            <a:ext cx="5117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</a:rPr>
              <a:t>高强度陶瓷可制成航天飞机的防热瓦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60260" y="6224270"/>
            <a:ext cx="5031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</a:rPr>
              <a:t>钛合金材料可用于制造航空航天器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34180" y="2642235"/>
            <a:ext cx="2926080" cy="26797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/>
              <a:t>现代特殊性能材料</a:t>
            </a:r>
            <a:endParaRPr lang="zh-CN" altLang="en-US" sz="3600" b="1"/>
          </a:p>
        </p:txBody>
      </p:sp>
      <p:pic>
        <p:nvPicPr>
          <p:cNvPr id="12" name="图片 11" descr="ABUIABACGAAg1O2n8wUomZew2gMwoAY4oAY"/>
          <p:cNvPicPr>
            <a:picLocks noChangeAspect="1"/>
          </p:cNvPicPr>
          <p:nvPr/>
        </p:nvPicPr>
        <p:blipFill>
          <a:blip r:embed="rId1"/>
          <a:srcRect l="8786" b="24617"/>
          <a:stretch>
            <a:fillRect/>
          </a:stretch>
        </p:blipFill>
        <p:spPr>
          <a:xfrm>
            <a:off x="1262380" y="1397635"/>
            <a:ext cx="2795270" cy="23101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1506" name="Picture 2" descr="C:\Users\Administrator\Desktop\t0102acf64ce4ef4d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380" y="4256405"/>
            <a:ext cx="2795270" cy="208089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t="26624" b="12377"/>
          <a:stretch>
            <a:fillRect/>
          </a:stretch>
        </p:blipFill>
        <p:spPr>
          <a:xfrm>
            <a:off x="7886065" y="1397635"/>
            <a:ext cx="3080385" cy="23539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9" name="图片 18"/>
          <p:cNvPicPr/>
          <p:nvPr/>
        </p:nvPicPr>
        <p:blipFill>
          <a:blip r:embed="rId4"/>
          <a:stretch>
            <a:fillRect/>
          </a:stretch>
        </p:blipFill>
        <p:spPr>
          <a:xfrm>
            <a:off x="7885430" y="4201160"/>
            <a:ext cx="3080385" cy="20193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82775" y="-1425575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3850" y="247650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17" name="文本框 11"/>
          <p:cNvSpPr txBox="1"/>
          <p:nvPr/>
        </p:nvSpPr>
        <p:spPr>
          <a:xfrm>
            <a:off x="1786890" y="53657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感知与体悟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2098675"/>
            <a:ext cx="3345815" cy="25546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5064" name="Picture 4" descr="减肥药物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270" y="2098675"/>
            <a:ext cx="3133090" cy="251904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101" name="图片 100"/>
          <p:cNvPicPr/>
          <p:nvPr/>
        </p:nvPicPr>
        <p:blipFill>
          <a:blip r:embed="rId3"/>
          <a:srcRect l="6710" t="33713" r="9697" b="29556"/>
          <a:stretch>
            <a:fillRect/>
          </a:stretch>
        </p:blipFill>
        <p:spPr>
          <a:xfrm>
            <a:off x="4692650" y="2098675"/>
            <a:ext cx="2806700" cy="251904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1169035" y="5170805"/>
            <a:ext cx="100933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无论是在过去、现在还是未来，化学在</a:t>
            </a:r>
            <a:r>
              <a:rPr lang="zh-CN" altLang="en-US" sz="2800" b="1" dirty="0">
                <a:solidFill>
                  <a:srgbClr val="0B05F9"/>
                </a:solidFill>
                <a:latin typeface="Times New Roman" panose="02020603050405020304" pitchFamily="18" charset="0"/>
                <a:sym typeface="+mn-ea"/>
              </a:rPr>
              <a:t>合成药物、消灭传染病、治疗疾病和延长寿命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等方面发挥着巨大的作用。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386080" y="128270"/>
            <a:ext cx="627380" cy="627380"/>
            <a:chOff x="2060" y="3518"/>
            <a:chExt cx="988" cy="988"/>
          </a:xfrm>
        </p:grpSpPr>
        <p:sp>
          <p:nvSpPr>
            <p:cNvPr id="118" name="矩形 117"/>
            <p:cNvSpPr/>
            <p:nvPr/>
          </p:nvSpPr>
          <p:spPr>
            <a:xfrm>
              <a:off x="2060" y="3518"/>
              <a:ext cx="748" cy="748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300" y="3758"/>
              <a:ext cx="748" cy="748"/>
            </a:xfrm>
            <a:prstGeom prst="rect">
              <a:avLst/>
            </a:prstGeom>
            <a:solidFill>
              <a:srgbClr val="4B649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140960" y="2701290"/>
            <a:ext cx="1547495" cy="15367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/>
              <a:t>化学</a:t>
            </a:r>
            <a:endParaRPr lang="zh-CN" altLang="en-US" sz="3600" b="1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7059930" y="2504440"/>
            <a:ext cx="2026920" cy="1929765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</p:pic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4780280" y="489585"/>
            <a:ext cx="1972310" cy="1905635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4928870" y="4544060"/>
            <a:ext cx="1972310" cy="1839595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</p:pic>
      <p:pic>
        <p:nvPicPr>
          <p:cNvPr id="103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2719705" y="2504440"/>
            <a:ext cx="2049780" cy="1929130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</p:pic>
      <p:sp>
        <p:nvSpPr>
          <p:cNvPr id="23" name="文本框 22"/>
          <p:cNvSpPr txBox="1"/>
          <p:nvPr/>
        </p:nvSpPr>
        <p:spPr>
          <a:xfrm>
            <a:off x="6856095" y="603250"/>
            <a:ext cx="2433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穿着更加</a:t>
            </a:r>
            <a:r>
              <a:rPr lang="zh-CN" sz="2800" b="1" dirty="0">
                <a:solidFill>
                  <a:srgbClr val="0B05F9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舒适</a:t>
            </a:r>
            <a:endParaRPr lang="zh-CN" sz="2800" b="1" dirty="0">
              <a:solidFill>
                <a:srgbClr val="0B05F9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5135" y="3057525"/>
            <a:ext cx="2433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饮食更有</a:t>
            </a:r>
            <a:r>
              <a:rPr lang="zh-CN" sz="2800" b="1" dirty="0">
                <a:solidFill>
                  <a:srgbClr val="0B05F9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营养</a:t>
            </a:r>
            <a:endParaRPr lang="zh-CN" sz="2800" b="1" dirty="0">
              <a:solidFill>
                <a:srgbClr val="0B05F9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94915" y="5861685"/>
            <a:ext cx="2433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居住更为</a:t>
            </a:r>
            <a:r>
              <a:rPr lang="zh-CN" sz="2800" b="1" dirty="0">
                <a:solidFill>
                  <a:srgbClr val="0B05F9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温馨</a:t>
            </a:r>
            <a:endParaRPr lang="zh-CN" sz="2800" b="1" dirty="0">
              <a:solidFill>
                <a:srgbClr val="0B05F9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575" y="3168015"/>
            <a:ext cx="2433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出行更加</a:t>
            </a:r>
            <a:r>
              <a:rPr lang="zh-CN" sz="2800" b="1" dirty="0">
                <a:solidFill>
                  <a:srgbClr val="0B05F9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便捷</a:t>
            </a:r>
            <a:endParaRPr lang="zh-CN" sz="2800" b="1" dirty="0">
              <a:solidFill>
                <a:srgbClr val="0B05F9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pic>
        <p:nvPicPr>
          <p:cNvPr id="9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750" y="5754370"/>
            <a:ext cx="390525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947545" y="413385"/>
            <a:ext cx="22936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归纳总结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65370" y="401320"/>
            <a:ext cx="6938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6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化学促进科学技术的发展</a:t>
            </a:r>
            <a:endParaRPr lang="zh-CN" sz="3600" b="1" dirty="0">
              <a:solidFill>
                <a:srgbClr val="FF0000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pic>
        <p:nvPicPr>
          <p:cNvPr id="29" name="Picture 3" descr="Old%20Radio-783472"/>
          <p:cNvPicPr>
            <a:picLocks noChangeAspect="1"/>
          </p:cNvPicPr>
          <p:nvPr/>
        </p:nvPicPr>
        <p:blipFill>
          <a:blip r:embed="rId1">
            <a:clrChange>
              <a:clrFrom>
                <a:srgbClr val="F0F1E9"/>
              </a:clrFrom>
              <a:clrTo>
                <a:srgbClr val="F0F1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280" y="2077720"/>
            <a:ext cx="2489200" cy="185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 descr="20090108113914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70" y="4531995"/>
            <a:ext cx="2378075" cy="2205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7" descr="Motorola RAZR v3 Camera Phone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980" y="1617345"/>
            <a:ext cx="1684020" cy="2774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6" descr="iMacG5side_t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6660" y="3830955"/>
            <a:ext cx="2786380" cy="2786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右箭头 15"/>
          <p:cNvSpPr/>
          <p:nvPr/>
        </p:nvSpPr>
        <p:spPr>
          <a:xfrm rot="2760000">
            <a:off x="2967990" y="4036060"/>
            <a:ext cx="821690" cy="59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 rot="2760000">
            <a:off x="8342630" y="4036060"/>
            <a:ext cx="821690" cy="59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右箭头 36"/>
          <p:cNvSpPr/>
          <p:nvPr/>
        </p:nvSpPr>
        <p:spPr>
          <a:xfrm rot="20040000">
            <a:off x="5645785" y="4091940"/>
            <a:ext cx="821690" cy="6394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7" grpId="0" animBg="1"/>
      <p:bldP spid="36" grpId="0" animBg="1"/>
      <p:bldP spid="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82775" y="-1425575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3850" y="247650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2049780" y="571500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课堂总结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33550" y="1870075"/>
            <a:ext cx="91649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</a:rPr>
              <a:t>化学让我们的生活更加绚丽多彩</a:t>
            </a:r>
            <a:endParaRPr lang="zh-CN" altLang="en-US" sz="4400" b="1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</a:rPr>
              <a:t>化学让我们</a:t>
            </a:r>
            <a:r>
              <a:rPr lang="zh-CN" altLang="en-US" sz="4400" b="1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sym typeface="+mn-ea"/>
              </a:rPr>
              <a:t>的未来</a:t>
            </a:r>
            <a:r>
              <a:rPr lang="zh-CN" altLang="en-US" sz="4400" b="1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</a:rPr>
              <a:t>更加美好精彩</a:t>
            </a:r>
            <a:endParaRPr lang="zh-CN" altLang="en-US" sz="4400" b="1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33550" y="2653665"/>
            <a:ext cx="5516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我们需要化学！</a:t>
            </a:r>
            <a:endParaRPr lang="zh-CN" altLang="en-US" sz="6000" b="1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15" name="图片 14" descr="0fb22105057a4df8b847821458890e7a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0760" y="185420"/>
            <a:ext cx="4665980" cy="648652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386080" y="128270"/>
            <a:ext cx="627380" cy="627380"/>
            <a:chOff x="2060" y="3518"/>
            <a:chExt cx="988" cy="988"/>
          </a:xfrm>
        </p:grpSpPr>
        <p:sp>
          <p:nvSpPr>
            <p:cNvPr id="118" name="矩形 117"/>
            <p:cNvSpPr/>
            <p:nvPr/>
          </p:nvSpPr>
          <p:spPr>
            <a:xfrm>
              <a:off x="2060" y="3518"/>
              <a:ext cx="748" cy="748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300" y="3758"/>
              <a:ext cx="748" cy="748"/>
            </a:xfrm>
            <a:prstGeom prst="rect">
              <a:avLst/>
            </a:prstGeom>
            <a:solidFill>
              <a:srgbClr val="4B649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8480" y="1308100"/>
            <a:ext cx="11163935" cy="3339465"/>
            <a:chOff x="2310" y="3843"/>
            <a:chExt cx="15240" cy="3330"/>
          </a:xfrm>
        </p:grpSpPr>
        <p:sp>
          <p:nvSpPr>
            <p:cNvPr id="2053" name="文本框 62"/>
            <p:cNvSpPr txBox="1"/>
            <p:nvPr/>
          </p:nvSpPr>
          <p:spPr>
            <a:xfrm>
              <a:off x="5433" y="4685"/>
              <a:ext cx="8995" cy="14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defTabSz="914400"/>
              <a:r>
                <a:rPr lang="zh-CN" altLang="en-US" sz="3600" b="1" dirty="0">
                  <a:solidFill>
                    <a:srgbClr val="4B649F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第</a:t>
              </a:r>
              <a:r>
                <a:rPr lang="en-US" altLang="zh-CN" sz="3600" b="1" dirty="0">
                  <a:solidFill>
                    <a:srgbClr val="4B649F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r>
                <a:rPr lang="zh-CN" altLang="en-US" sz="3600" b="1" dirty="0">
                  <a:solidFill>
                    <a:srgbClr val="4B649F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节</a:t>
              </a:r>
              <a:endParaRPr lang="zh-CN" altLang="en-US" sz="5500" b="1" dirty="0">
                <a:solidFill>
                  <a:srgbClr val="4B649F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defTabSz="914400"/>
              <a:r>
                <a:rPr lang="zh-CN" altLang="en-US" sz="5500" b="1" dirty="0">
                  <a:solidFill>
                    <a:srgbClr val="4B649F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化学给我们带来什么</a:t>
              </a:r>
              <a:endParaRPr lang="zh-CN" altLang="en-US" sz="5500" b="1" dirty="0">
                <a:solidFill>
                  <a:srgbClr val="4B649F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8" name="矩形 1067"/>
            <p:cNvSpPr/>
            <p:nvPr/>
          </p:nvSpPr>
          <p:spPr>
            <a:xfrm>
              <a:off x="2310" y="3843"/>
              <a:ext cx="15240" cy="3330"/>
            </a:xfrm>
            <a:prstGeom prst="rect">
              <a:avLst/>
            </a:prstGeom>
            <a:noFill/>
            <a:ln w="2540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pic>
          <p:nvPicPr>
            <p:cNvPr id="3" name="图片 2" descr="timg7OUJI8U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BE8E4">
                    <a:alpha val="100000"/>
                  </a:srgbClr>
                </a:clrFrom>
                <a:clrTo>
                  <a:srgbClr val="FBE8E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18" y="3843"/>
              <a:ext cx="3396" cy="3329"/>
            </a:xfrm>
            <a:prstGeom prst="rect">
              <a:avLst/>
            </a:prstGeom>
            <a:effectLst/>
          </p:spPr>
        </p:pic>
        <p:pic>
          <p:nvPicPr>
            <p:cNvPr id="4" name="图片 3" descr="timg7OUJI8U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BE8E4">
                    <a:alpha val="100000"/>
                  </a:srgbClr>
                </a:clrFrom>
                <a:clrTo>
                  <a:srgbClr val="FBE8E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4154" y="3844"/>
              <a:ext cx="3396" cy="3329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交流与讨论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0770" y="278765"/>
            <a:ext cx="63861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微软雅黑" panose="020B0503020204020204" pitchFamily="34" charset="-122"/>
                <a:cs typeface="黑体" panose="02010609060101010101" pitchFamily="49" charset="-122"/>
              </a:rPr>
              <a:t>1.</a:t>
            </a:r>
            <a:r>
              <a:rPr sz="2400" b="1" dirty="0">
                <a:latin typeface="微软雅黑" panose="020B0503020204020204" pitchFamily="34" charset="-122"/>
                <a:cs typeface="黑体" panose="02010609060101010101" pitchFamily="49" charset="-122"/>
              </a:rPr>
              <a:t>世界卫生组织曾多次推荐使用中国</a:t>
            </a:r>
            <a:r>
              <a:rPr lang="zh-CN" sz="2400" b="1" dirty="0">
                <a:latin typeface="微软雅黑" panose="020B0503020204020204" pitchFamily="34" charset="-122"/>
                <a:cs typeface="黑体" panose="02010609060101010101" pitchFamily="49" charset="-122"/>
              </a:rPr>
              <a:t>的</a:t>
            </a:r>
            <a:r>
              <a:rPr sz="2400" b="1" dirty="0">
                <a:latin typeface="微软雅黑" panose="020B0503020204020204" pitchFamily="34" charset="-122"/>
                <a:cs typeface="黑体" panose="02010609060101010101" pitchFamily="49" charset="-122"/>
              </a:rPr>
              <a:t>铁锅，铁锅相对于其他烹饪用具有哪些优势？</a:t>
            </a:r>
            <a:endParaRPr sz="2400" b="1" dirty="0"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pic>
        <p:nvPicPr>
          <p:cNvPr id="18" name="图片 17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6880" y="2176780"/>
            <a:ext cx="3747135" cy="300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IMG_3863"/>
          <p:cNvPicPr>
            <a:picLocks noChangeAspect="1"/>
          </p:cNvPicPr>
          <p:nvPr/>
        </p:nvPicPr>
        <p:blipFill>
          <a:blip r:embed="rId2">
            <a:lum contrast="66000"/>
          </a:blip>
          <a:srcRect/>
          <a:stretch>
            <a:fillRect/>
          </a:stretch>
        </p:blipFill>
        <p:spPr>
          <a:xfrm>
            <a:off x="8080375" y="1858645"/>
            <a:ext cx="3900170" cy="342519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9333230" y="2858770"/>
            <a:ext cx="1193800" cy="12712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483995" y="5699125"/>
            <a:ext cx="9641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补充铁元素可以促进血红蛋白的生成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，防止患缺铁性贫血。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945630" y="3728720"/>
            <a:ext cx="887730" cy="856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t="39917"/>
          <a:stretch>
            <a:fillRect/>
          </a:stretch>
        </p:blipFill>
        <p:spPr>
          <a:xfrm>
            <a:off x="0" y="2858770"/>
            <a:ext cx="4160520" cy="189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 animBg="1"/>
      <p:bldP spid="27" grpId="0"/>
      <p:bldP spid="22" grpId="1" animBg="1"/>
      <p:bldP spid="20" grpId="2" bldLvl="0" animBg="1"/>
      <p:bldP spid="22" grpId="2" bldLvl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>
            <a:hlinkClick r:id="rId1" action="ppaction://hlinkfile"/>
          </p:cNvPr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交流与讨论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33950" y="320675"/>
            <a:ext cx="48907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 b="1" dirty="0">
                <a:latin typeface="微软雅黑" panose="020B0503020204020204" pitchFamily="34" charset="-122"/>
                <a:cs typeface="黑体" panose="02010609060101010101" pitchFamily="49" charset="-122"/>
              </a:rPr>
              <a:t>2.</a:t>
            </a:r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吸烟对人体健康存在什么危害？</a:t>
            </a:r>
            <a:endParaRPr lang="zh-CN" sz="2400" b="1" dirty="0">
              <a:solidFill>
                <a:srgbClr val="FF0000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  <a:p>
            <a:pPr algn="ctr"/>
            <a:r>
              <a:rPr lang="zh-CN" sz="2400" b="1" dirty="0">
                <a:latin typeface="微软雅黑" panose="020B0503020204020204" pitchFamily="34" charset="-122"/>
                <a:cs typeface="黑体" panose="02010609060101010101" pitchFamily="49" charset="-122"/>
              </a:rPr>
              <a:t>这些危害又是如何造成的？</a:t>
            </a:r>
            <a:endParaRPr lang="zh-CN" sz="2400" b="1" dirty="0"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pic>
        <p:nvPicPr>
          <p:cNvPr id="15" name="图片 14" descr="吸烟有害健康1[00-00-57][20171111-185900314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870" y="4566920"/>
            <a:ext cx="3714115" cy="20847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图片 15" descr="吸烟有害健康1[00-00-51][20171111-185852652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125" y="2193290"/>
            <a:ext cx="3705860" cy="20796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0" name="组合 19"/>
          <p:cNvGrpSpPr/>
          <p:nvPr/>
        </p:nvGrpSpPr>
        <p:grpSpPr>
          <a:xfrm>
            <a:off x="6553502" y="2193290"/>
            <a:ext cx="3991610" cy="2070100"/>
            <a:chOff x="10147" y="1128"/>
            <a:chExt cx="8815" cy="5528"/>
          </a:xfrm>
        </p:grpSpPr>
        <p:pic>
          <p:nvPicPr>
            <p:cNvPr id="18" name="图片 17" descr="吸烟有害健康1[00-01-07][20171111-185945844]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47" y="1128"/>
              <a:ext cx="8815" cy="552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9" name="文本框 18"/>
            <p:cNvSpPr txBox="1"/>
            <p:nvPr/>
          </p:nvSpPr>
          <p:spPr>
            <a:xfrm>
              <a:off x="11734" y="1162"/>
              <a:ext cx="6104" cy="12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en-US" altLang="zh-CN" sz="2400" b="1">
                  <a:solidFill>
                    <a:srgbClr val="FF0000"/>
                  </a:solidFill>
                </a:rPr>
                <a:t>30</a:t>
              </a:r>
              <a:r>
                <a:rPr lang="zh-CN" altLang="en-US" sz="2400" b="1">
                  <a:solidFill>
                    <a:srgbClr val="FF0000"/>
                  </a:solidFill>
                </a:rPr>
                <a:t>分钟后取出</a:t>
              </a:r>
              <a:r>
                <a:rPr lang="en-US" altLang="zh-CN" sz="2400" b="1">
                  <a:solidFill>
                    <a:srgbClr val="FF0000"/>
                  </a:solidFill>
                </a:rPr>
                <a:t>……</a:t>
              </a:r>
              <a:endParaRPr lang="en-US" altLang="zh-CN" sz="2400" b="1">
                <a:solidFill>
                  <a:srgbClr val="FF0000"/>
                </a:solidFill>
              </a:endParaRPr>
            </a:p>
          </p:txBody>
        </p:sp>
      </p:grpSp>
      <p:pic>
        <p:nvPicPr>
          <p:cNvPr id="58376" name="图片 4"/>
          <p:cNvPicPr>
            <a:picLocks noChangeAspect="1"/>
          </p:cNvPicPr>
          <p:nvPr/>
        </p:nvPicPr>
        <p:blipFill>
          <a:blip r:embed="rId5"/>
          <a:srcRect l="2702" t="14826" r="25275" b="24308"/>
          <a:stretch>
            <a:fillRect/>
          </a:stretch>
        </p:blipFill>
        <p:spPr>
          <a:xfrm>
            <a:off x="6553200" y="4575175"/>
            <a:ext cx="3991610" cy="2032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21" name="文本框 20"/>
          <p:cNvSpPr txBox="1"/>
          <p:nvPr/>
        </p:nvSpPr>
        <p:spPr>
          <a:xfrm>
            <a:off x="1505585" y="2305050"/>
            <a:ext cx="4091305" cy="415417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 anchor="t">
            <a:spAutoFit/>
          </a:bodyPr>
          <a:p>
            <a:pPr algn="just"/>
            <a:r>
              <a:rPr lang="zh-CN" altLang="en-US" sz="2400" b="1"/>
              <a:t>吸烟的人和不吸烟的人相比较，肺癌发病率增加10-50倍，冠心病发病率增加2-3倍，慢性气管炎发病率增加2-8倍，口腔癌发病率增加3倍。更值得注意的是，母亲吸烟，还会使孩子发育缓慢，体质虚弱，智力低下。总而言之，吸烟会造成</a:t>
            </a:r>
            <a:r>
              <a:rPr lang="zh-CN" altLang="en-US" sz="2400" b="1">
                <a:solidFill>
                  <a:srgbClr val="FF0000"/>
                </a:solidFill>
              </a:rPr>
              <a:t>体质下降、健康受损、疾病增加、寿命缩短、殃及后代。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交流与讨论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" name="图片 12" descr="t01b508c207a35e8755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53870" y="1898015"/>
            <a:ext cx="3498850" cy="3062605"/>
          </a:xfrm>
          <a:prstGeom prst="rect">
            <a:avLst/>
          </a:prstGeom>
        </p:spPr>
      </p:pic>
      <p:sp>
        <p:nvSpPr>
          <p:cNvPr id="53259" name="文本框 53258"/>
          <p:cNvSpPr txBox="1"/>
          <p:nvPr/>
        </p:nvSpPr>
        <p:spPr>
          <a:xfrm>
            <a:off x="1054735" y="4763135"/>
            <a:ext cx="43135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</a:rPr>
              <a:t>香烟的烟气中含有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几千种</a:t>
            </a:r>
            <a:r>
              <a:rPr lang="zh-CN" altLang="en-US" sz="2400" b="1" dirty="0">
                <a:latin typeface="微软雅黑" panose="020B0503020204020204" pitchFamily="34" charset="-122"/>
              </a:rPr>
              <a:t>有毒物质，其中有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一氧化碳</a:t>
            </a:r>
            <a:r>
              <a:rPr lang="zh-CN" altLang="en-US" sz="2400" b="1" dirty="0">
                <a:latin typeface="微软雅黑" panose="020B0503020204020204" pitchFamily="34" charset="-122"/>
              </a:rPr>
              <a:t>。</a:t>
            </a:r>
            <a:endParaRPr lang="zh-CN" altLang="en-US" sz="2400" b="1" dirty="0">
              <a:latin typeface="微软雅黑" panose="020B0503020204020204" pitchFamily="34" charset="-122"/>
            </a:endParaRPr>
          </a:p>
        </p:txBody>
      </p:sp>
      <p:pic>
        <p:nvPicPr>
          <p:cNvPr id="14" name="图片 13" descr="IMG_3864"/>
          <p:cNvPicPr>
            <a:picLocks noChangeAspect="1"/>
          </p:cNvPicPr>
          <p:nvPr/>
        </p:nvPicPr>
        <p:blipFill>
          <a:blip r:embed="rId3">
            <a:lum contrast="54000"/>
          </a:blip>
          <a:srcRect/>
          <a:stretch>
            <a:fillRect/>
          </a:stretch>
        </p:blipFill>
        <p:spPr>
          <a:xfrm rot="16200000">
            <a:off x="6953885" y="1662430"/>
            <a:ext cx="3618230" cy="36696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5445" y="5800090"/>
            <a:ext cx="11617325" cy="5530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0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一氧化碳易与血红蛋白结合，使其丧失输氧的功能，人就会缺氧窒息。</a:t>
            </a:r>
            <a:endParaRPr lang="zh-CN" altLang="en-US" sz="3000" b="1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33950" y="320675"/>
            <a:ext cx="48907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 b="1" dirty="0">
                <a:latin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.</a:t>
            </a:r>
            <a:r>
              <a:rPr lang="zh-CN" sz="2400" b="1" dirty="0">
                <a:solidFill>
                  <a:schemeClr val="tx1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吸烟对人体健康存在什么危害？</a:t>
            </a:r>
            <a:endParaRPr lang="zh-CN" sz="2400" b="1" dirty="0">
              <a:solidFill>
                <a:schemeClr val="tx1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  <a:p>
            <a:pPr algn="ctr"/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cs typeface="黑体" panose="02010609060101010101" pitchFamily="49" charset="-122"/>
              </a:rPr>
              <a:t>这些危害又是如何造成的？</a:t>
            </a:r>
            <a:endParaRPr lang="zh-CN" sz="2400" b="1" dirty="0">
              <a:solidFill>
                <a:srgbClr val="FF0000"/>
              </a:solidFill>
              <a:latin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17405" y="1456690"/>
            <a:ext cx="2123440" cy="8299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CO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一氧化碳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</a:t>
            </a:r>
            <a:r>
              <a:rPr lang="en-US" altLang="zh-CN" sz="2400" b="1" baseline="-25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2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氧气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9" grpId="0"/>
      <p:bldP spid="15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分析与猜想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0280" y="1945640"/>
            <a:ext cx="102508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905" indent="-344805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sym typeface="+mn-ea"/>
              </a:rPr>
              <a:t> </a:t>
            </a:r>
            <a:r>
              <a:rPr lang="en-US" altLang="zh-CN" sz="2400" b="1" dirty="0">
                <a:latin typeface="黑体" panose="02010609060101010101" pitchFamily="49" charset="-122"/>
                <a:sym typeface="+mn-ea"/>
              </a:rPr>
              <a:t>   </a:t>
            </a:r>
            <a:r>
              <a:rPr lang="zh-CN" altLang="en-US" sz="2400" b="1" dirty="0">
                <a:latin typeface="黑体" panose="02010609060101010101" pitchFamily="49" charset="-122"/>
                <a:sym typeface="+mn-ea"/>
              </a:rPr>
              <a:t>在一个堆放了一批袋装的化肥（主要成分为碳酸氢铵）的小仓库里，过了一个夏天，管理员发现仓库里这种化肥所特有的刺激性气味变得浓烈了，有些化肥袋里的化肥变少了。检查发现，变少的化肥包装袋没有密封。可是却没有发现化肥洒落在地上，也没有人进仓库开袋取用。</a:t>
            </a:r>
            <a:endParaRPr lang="zh-CN" altLang="en-US" sz="2400" b="1" dirty="0"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32375" y="401320"/>
            <a:ext cx="3307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谁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偷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solidFill>
                  <a:srgbClr val="FF0000"/>
                </a:solidFill>
              </a:rPr>
              <a:t>了化肥？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812290" y="2644140"/>
            <a:ext cx="1155065" cy="4768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039745" y="3121025"/>
            <a:ext cx="1809750" cy="5930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832725" y="2654935"/>
            <a:ext cx="3250565" cy="5930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808085" y="3121025"/>
            <a:ext cx="1682750" cy="5930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351280" y="3714115"/>
            <a:ext cx="3497580" cy="5930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Rectangle 3"/>
          <p:cNvSpPr/>
          <p:nvPr/>
        </p:nvSpPr>
        <p:spPr>
          <a:xfrm>
            <a:off x="1753870" y="5151755"/>
            <a:ext cx="39509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你的猜想是什么？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10041890" y="3857625"/>
            <a:ext cx="1924685" cy="2894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6" grpId="0" bldLvl="0" animBg="1"/>
      <p:bldP spid="18" grpId="0" bldLvl="0" animBg="1"/>
      <p:bldP spid="17" grpId="0" bldLvl="0" animBg="1"/>
      <p:bldP spid="19" grpId="0" bldLvl="0" animBg="1"/>
      <p:bldP spid="20" grpId="0" bldLvl="0" animBg="1"/>
      <p:bldP spid="16" grpId="1" animBg="1"/>
      <p:bldP spid="18" grpId="1" animBg="1"/>
      <p:bldP spid="17" grpId="1" animBg="1"/>
      <p:bldP spid="19" grpId="1" animBg="1"/>
      <p:bldP spid="20" grpId="1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观察与思考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172" name="Picture 6" descr="加热碳酸氢铵固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360" y="1203960"/>
            <a:ext cx="3171190" cy="2766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5" y="1257300"/>
            <a:ext cx="3531235" cy="2861945"/>
          </a:xfrm>
          <a:prstGeom prst="rect">
            <a:avLst/>
          </a:prstGeom>
        </p:spPr>
      </p:pic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849630" y="3989070"/>
          <a:ext cx="10492105" cy="2406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345"/>
                <a:gridCol w="4770120"/>
                <a:gridCol w="2199640"/>
              </a:tblGrid>
              <a:tr h="5384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实验现象</a:t>
                      </a: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实验结论</a:t>
                      </a: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保存注意点</a:t>
                      </a: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186817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右箭头 17"/>
          <p:cNvSpPr/>
          <p:nvPr/>
        </p:nvSpPr>
        <p:spPr>
          <a:xfrm>
            <a:off x="4243070" y="5149850"/>
            <a:ext cx="429260" cy="25336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4244975" y="5596255"/>
            <a:ext cx="412750" cy="24574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4243705" y="6035040"/>
            <a:ext cx="412750" cy="25146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01750" y="4518025"/>
            <a:ext cx="292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</a:rPr>
              <a:t>白色固体逐渐减少</a:t>
            </a:r>
            <a:endParaRPr lang="zh-CN" altLang="en-US" sz="2400" b="1" dirty="0">
              <a:latin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12545" y="5427345"/>
            <a:ext cx="2807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</a:rPr>
              <a:t>器壁上有水珠</a:t>
            </a:r>
            <a:endParaRPr lang="zh-CN" altLang="en-US" sz="2400" b="1" dirty="0">
              <a:latin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12545" y="4966970"/>
            <a:ext cx="2695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</a:rPr>
              <a:t>产生刺激性气味</a:t>
            </a:r>
            <a:endParaRPr lang="zh-CN" altLang="en-US" sz="2400" b="1" dirty="0">
              <a:latin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01750" y="5899785"/>
            <a:ext cx="3185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</a:rPr>
              <a:t>澄清石灰水变浑浊</a:t>
            </a:r>
            <a:endParaRPr lang="zh-CN" altLang="en-US" sz="2400" b="1" dirty="0">
              <a:latin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57725" y="4565650"/>
            <a:ext cx="3454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</a:rPr>
              <a:t>碳酸氢铵受热分解</a:t>
            </a:r>
            <a:endParaRPr lang="zh-CN" altLang="en-US" sz="2400" b="1" dirty="0">
              <a:latin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45270" y="4942205"/>
            <a:ext cx="21209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1" dirty="0">
                <a:latin typeface="微软雅黑" panose="020B0503020204020204" pitchFamily="34" charset="-122"/>
              </a:rPr>
              <a:t>密封在阴凉</a:t>
            </a:r>
            <a:endParaRPr lang="zh-CN" altLang="en-US" sz="2800" b="1" dirty="0">
              <a:latin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latin typeface="微软雅黑" panose="020B0503020204020204" pitchFamily="34" charset="-122"/>
              </a:rPr>
              <a:t>干燥处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rcRect l="23375" t="10025" r="21288" b="6675"/>
          <a:stretch>
            <a:fillRect/>
          </a:stretch>
        </p:blipFill>
        <p:spPr>
          <a:xfrm>
            <a:off x="5032375" y="118745"/>
            <a:ext cx="4000500" cy="4000500"/>
          </a:xfrm>
          <a:prstGeom prst="rect">
            <a:avLst/>
          </a:prstGeom>
        </p:spPr>
      </p:pic>
      <p:pic>
        <p:nvPicPr>
          <p:cNvPr id="29" name="Picture 2" descr="http://www.qnong.com.cn/uploadfile/2015/0509/20150509095316133.jpg"/>
          <p:cNvPicPr>
            <a:picLocks noChangeAspect="1" noChangeArrowheads="1"/>
          </p:cNvPicPr>
          <p:nvPr/>
        </p:nvPicPr>
        <p:blipFill>
          <a:blip r:embed="rId5" cstate="print"/>
          <a:srcRect l="11897" t="37023" r="70431" b="39162"/>
          <a:stretch>
            <a:fillRect/>
          </a:stretch>
        </p:blipFill>
        <p:spPr bwMode="auto">
          <a:xfrm rot="16200000">
            <a:off x="9697085" y="2240915"/>
            <a:ext cx="1536065" cy="1600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" name="Picture 2" descr="http://www.qnong.com.cn/uploadfile/2015/0509/20150509095316133.jpg"/>
          <p:cNvPicPr>
            <a:picLocks noChangeAspect="1" noChangeArrowheads="1"/>
          </p:cNvPicPr>
          <p:nvPr/>
        </p:nvPicPr>
        <p:blipFill>
          <a:blip r:embed="rId5" cstate="print"/>
          <a:srcRect l="14632" t="12852" r="69090" b="72192"/>
          <a:stretch>
            <a:fillRect/>
          </a:stretch>
        </p:blipFill>
        <p:spPr bwMode="auto">
          <a:xfrm rot="16200000">
            <a:off x="9719123" y="304980"/>
            <a:ext cx="1492622" cy="17526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2" name="椭圆 31"/>
          <p:cNvSpPr/>
          <p:nvPr/>
        </p:nvSpPr>
        <p:spPr>
          <a:xfrm>
            <a:off x="5629275" y="2683510"/>
            <a:ext cx="1040765" cy="74485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3" name="直接箭头连接符 32"/>
          <p:cNvCxnSpPr>
            <a:stCxn id="32" idx="7"/>
          </p:cNvCxnSpPr>
          <p:nvPr/>
        </p:nvCxnSpPr>
        <p:spPr>
          <a:xfrm flipV="1">
            <a:off x="6517640" y="1292225"/>
            <a:ext cx="3026410" cy="150050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685915" y="2792730"/>
            <a:ext cx="1040765" cy="74485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5" name="直接箭头连接符 34"/>
          <p:cNvCxnSpPr>
            <a:endCxn id="29" idx="0"/>
          </p:cNvCxnSpPr>
          <p:nvPr/>
        </p:nvCxnSpPr>
        <p:spPr>
          <a:xfrm flipV="1">
            <a:off x="7726045" y="3041015"/>
            <a:ext cx="1939290" cy="2012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656455" y="5954395"/>
            <a:ext cx="2316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  <a:sym typeface="+mn-ea"/>
              </a:rPr>
              <a:t>有二氧化碳生成</a:t>
            </a:r>
            <a:endParaRPr lang="zh-CN" altLang="en-US" sz="2400" b="1" dirty="0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9000" y="5458460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  <a:sym typeface="+mn-ea"/>
              </a:rPr>
              <a:t>有水生成</a:t>
            </a:r>
            <a:endParaRPr lang="zh-CN" altLang="en-US" sz="2400" b="1" dirty="0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99000" y="504634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latin typeface="微软雅黑" panose="020B0503020204020204" pitchFamily="34" charset="-122"/>
                <a:sym typeface="+mn-ea"/>
              </a:rPr>
              <a:t>有氨气生成</a:t>
            </a:r>
            <a:endParaRPr lang="zh-CN" altLang="en-US" sz="2400" b="1" dirty="0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32550" y="5046345"/>
            <a:ext cx="272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湿润的酚酞棉球变红色</a:t>
            </a:r>
            <a:endParaRPr lang="zh-CN" altLang="en-US" sz="2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1" grpId="0"/>
      <p:bldP spid="22" grpId="0"/>
      <p:bldP spid="23" grpId="0"/>
      <p:bldP spid="24" grpId="0"/>
      <p:bldP spid="26" grpId="0"/>
      <p:bldP spid="32" grpId="0" animBg="1"/>
      <p:bldP spid="32" grpId="1" animBg="1"/>
      <p:bldP spid="34" grpId="0" animBg="1"/>
      <p:bldP spid="34" grpId="1" animBg="1"/>
      <p:bldP spid="14" grpId="0"/>
      <p:bldP spid="20" grpId="0" bldLvl="0" animBg="1"/>
      <p:bldP spid="13" grpId="0"/>
      <p:bldP spid="15" grpId="0"/>
      <p:bldP spid="31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860550" y="-1604010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25" y="6921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24" y="571425"/>
            <a:ext cx="1029952" cy="685949"/>
            <a:chOff x="5302250" y="2903538"/>
            <a:chExt cx="1587500" cy="1057276"/>
          </a:xfrm>
          <a:solidFill>
            <a:srgbClr val="4B649F"/>
          </a:solidFill>
        </p:grpSpPr>
        <p:sp>
          <p:nvSpPr>
            <p:cNvPr id="4" name="Freeform 84"/>
            <p:cNvSpPr/>
            <p:nvPr/>
          </p:nvSpPr>
          <p:spPr bwMode="auto">
            <a:xfrm>
              <a:off x="5362575" y="3040063"/>
              <a:ext cx="706438" cy="61436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" name="Freeform 85"/>
            <p:cNvSpPr/>
            <p:nvPr/>
          </p:nvSpPr>
          <p:spPr bwMode="auto">
            <a:xfrm>
              <a:off x="6115050" y="2903538"/>
              <a:ext cx="400050" cy="747713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" name="Freeform 86"/>
            <p:cNvSpPr/>
            <p:nvPr/>
          </p:nvSpPr>
          <p:spPr bwMode="auto">
            <a:xfrm>
              <a:off x="6194425" y="3529013"/>
              <a:ext cx="642938" cy="160338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/>
            <p:nvPr/>
          </p:nvSpPr>
          <p:spPr bwMode="auto">
            <a:xfrm>
              <a:off x="5335588" y="3771901"/>
              <a:ext cx="1520825" cy="155575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 noEditPoints="1"/>
            </p:cNvSpPr>
            <p:nvPr/>
          </p:nvSpPr>
          <p:spPr bwMode="auto">
            <a:xfrm>
              <a:off x="5302250" y="3733801"/>
              <a:ext cx="1587500" cy="227013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5354638" y="3525838"/>
              <a:ext cx="669925" cy="163513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/>
            <p:nvPr/>
          </p:nvSpPr>
          <p:spPr bwMode="auto">
            <a:xfrm>
              <a:off x="6175375" y="3063876"/>
              <a:ext cx="654050" cy="57150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77" name="文本框 11"/>
          <p:cNvSpPr txBox="1"/>
          <p:nvPr/>
        </p:nvSpPr>
        <p:spPr>
          <a:xfrm>
            <a:off x="1753870" y="41338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defTabSz="91440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观察与思考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172" name="Picture 6" descr="加热碳酸氢铵固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1975" y="1203960"/>
            <a:ext cx="2568575" cy="2240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5" y="1257300"/>
            <a:ext cx="2812415" cy="2279015"/>
          </a:xfrm>
          <a:prstGeom prst="rect">
            <a:avLst/>
          </a:prstGeom>
        </p:spPr>
      </p:pic>
      <p:sp>
        <p:nvSpPr>
          <p:cNvPr id="7173" name="Text Box 9"/>
          <p:cNvSpPr txBox="1"/>
          <p:nvPr/>
        </p:nvSpPr>
        <p:spPr>
          <a:xfrm>
            <a:off x="2215833" y="3454718"/>
            <a:ext cx="8310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碳酸氢</a:t>
            </a: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</a:rPr>
              <a:t>铵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受热易分解产生</a:t>
            </a: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</a:rPr>
              <a:t>氨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气、二氧化碳、水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 Box 6"/>
          <p:cNvSpPr txBox="1"/>
          <p:nvPr/>
        </p:nvSpPr>
        <p:spPr>
          <a:xfrm>
            <a:off x="2993708" y="4282440"/>
            <a:ext cx="84248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pitchFamily="34" charset="-122"/>
                <a:cs typeface="微软雅黑" panose="020B0503020204020204" pitchFamily="34" charset="-122"/>
              </a:rPr>
              <a:t>碳酸氢铵         </a:t>
            </a:r>
            <a:r>
              <a:rPr lang="en-US" altLang="zh-CN" sz="3200" b="1" dirty="0">
                <a:latin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b="1" dirty="0">
                <a:latin typeface="微软雅黑" panose="020B0503020204020204" pitchFamily="34" charset="-122"/>
                <a:cs typeface="微软雅黑" panose="020B0503020204020204" pitchFamily="34" charset="-122"/>
              </a:rPr>
              <a:t>氨气 </a:t>
            </a:r>
            <a:r>
              <a:rPr lang="en-US" altLang="zh-CN" sz="3200" b="1" dirty="0">
                <a:solidFill>
                  <a:srgbClr val="0B05F9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1" dirty="0"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二氧化碳</a:t>
            </a:r>
            <a:r>
              <a:rPr lang="zh-CN" altLang="en-US" sz="3200" b="1" dirty="0"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0B05F9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1" dirty="0"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</a:t>
            </a:r>
            <a:endParaRPr lang="zh-CN" altLang="en-US" sz="3200" b="1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Line 7"/>
          <p:cNvSpPr/>
          <p:nvPr/>
        </p:nvSpPr>
        <p:spPr>
          <a:xfrm>
            <a:off x="4866958" y="4642803"/>
            <a:ext cx="1584325" cy="0"/>
          </a:xfrm>
          <a:prstGeom prst="line">
            <a:avLst/>
          </a:prstGeom>
          <a:ln w="34925" cap="flat" cmpd="sng">
            <a:solidFill>
              <a:srgbClr val="0B05F9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" name="Text Box 8"/>
          <p:cNvSpPr txBox="1"/>
          <p:nvPr/>
        </p:nvSpPr>
        <p:spPr>
          <a:xfrm>
            <a:off x="5207000" y="4049395"/>
            <a:ext cx="1093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B05F9"/>
                </a:solidFill>
                <a:latin typeface="微软雅黑" panose="020B0503020204020204" pitchFamily="34" charset="-122"/>
              </a:rPr>
              <a:t>加热</a:t>
            </a:r>
            <a:endParaRPr lang="zh-CN" altLang="en-US" sz="3200" b="1" dirty="0">
              <a:solidFill>
                <a:srgbClr val="0B05F9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Text Box 5"/>
          <p:cNvSpPr txBox="1"/>
          <p:nvPr/>
        </p:nvSpPr>
        <p:spPr>
          <a:xfrm>
            <a:off x="514985" y="4282440"/>
            <a:ext cx="2354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B05F9"/>
                </a:solidFill>
                <a:latin typeface="微软雅黑" panose="020B0503020204020204" pitchFamily="34" charset="-122"/>
              </a:rPr>
              <a:t>文字表达式：</a:t>
            </a:r>
            <a:endParaRPr lang="zh-CN" altLang="en-US" sz="3200" b="1" dirty="0">
              <a:solidFill>
                <a:srgbClr val="0B05F9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AutoShape 9"/>
          <p:cNvSpPr/>
          <p:nvPr/>
        </p:nvSpPr>
        <p:spPr>
          <a:xfrm>
            <a:off x="3911283" y="4978400"/>
            <a:ext cx="433387" cy="863600"/>
          </a:xfrm>
          <a:prstGeom prst="downArrow">
            <a:avLst>
              <a:gd name="adj1" fmla="val 50000"/>
              <a:gd name="adj2" fmla="val 4977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Text Box 10"/>
          <p:cNvSpPr txBox="1"/>
          <p:nvPr/>
        </p:nvSpPr>
        <p:spPr>
          <a:xfrm>
            <a:off x="3335020" y="5842000"/>
            <a:ext cx="18716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反应物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Line 11"/>
          <p:cNvSpPr/>
          <p:nvPr/>
        </p:nvSpPr>
        <p:spPr>
          <a:xfrm>
            <a:off x="5279708" y="6275388"/>
            <a:ext cx="2087562" cy="0"/>
          </a:xfrm>
          <a:prstGeom prst="line">
            <a:avLst/>
          </a:prstGeom>
          <a:ln w="349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" name="Text Box 12"/>
          <p:cNvSpPr txBox="1"/>
          <p:nvPr/>
        </p:nvSpPr>
        <p:spPr>
          <a:xfrm>
            <a:off x="5291773" y="5612130"/>
            <a:ext cx="2159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B05F9"/>
                </a:solidFill>
                <a:latin typeface="微软雅黑" panose="020B0503020204020204" pitchFamily="34" charset="-122"/>
              </a:rPr>
              <a:t>反应条件</a:t>
            </a:r>
            <a:endParaRPr lang="zh-CN" altLang="en-US" sz="3200" b="1" dirty="0">
              <a:solidFill>
                <a:srgbClr val="0B05F9"/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AutoShape 13"/>
          <p:cNvSpPr/>
          <p:nvPr/>
        </p:nvSpPr>
        <p:spPr>
          <a:xfrm>
            <a:off x="8303895" y="4913313"/>
            <a:ext cx="433388" cy="863600"/>
          </a:xfrm>
          <a:prstGeom prst="downArrow">
            <a:avLst>
              <a:gd name="adj1" fmla="val 50000"/>
              <a:gd name="adj2" fmla="val 4977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 Box 14"/>
          <p:cNvSpPr txBox="1"/>
          <p:nvPr/>
        </p:nvSpPr>
        <p:spPr>
          <a:xfrm>
            <a:off x="7656195" y="5849938"/>
            <a:ext cx="18716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生成物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13" grpId="0"/>
      <p:bldP spid="15" grpId="0"/>
      <p:bldP spid="27" grpId="0"/>
      <p:bldP spid="28" grpId="0" bldLvl="0" animBg="1"/>
      <p:bldP spid="29" grpId="0"/>
      <p:bldP spid="31" grpId="0"/>
      <p:bldP spid="32" grpId="0" bldLvl="0" animBg="1"/>
      <p:bldP spid="33" grpId="0"/>
    </p:bldLst>
  </p:timing>
</p:sld>
</file>

<file path=ppt/tags/tag1.xml><?xml version="1.0" encoding="utf-8"?>
<p:tagLst xmlns:p="http://schemas.openxmlformats.org/presentationml/2006/main">
  <p:tag name="KSO_WM_UNIT_TABLE_BEAUTIFY" val="smartTable{9cbe470f-a03e-4a3f-8bcb-4858925dbf91}"/>
  <p:tag name="TABLE_ENDDRAG_ORIGIN_RECT" val="826*189"/>
  <p:tag name="TABLE_ENDDRAG_RECT" val="56*278*826*189"/>
</p:tagLst>
</file>

<file path=ppt/tags/tag2.xml><?xml version="1.0" encoding="utf-8"?>
<p:tagLst xmlns:p="http://schemas.openxmlformats.org/presentationml/2006/main">
  <p:tag name="KSO_WM_UNIT_TABLE_BEAUTIFY" val="smartTable{9cbe470f-a03e-4a3f-8bcb-4858925dbf91}"/>
  <p:tag name="TABLE_ENDDRAG_ORIGIN_RECT" val="828*222"/>
  <p:tag name="TABLE_ENDDRAG_RECT" val="66*256*828*222"/>
</p:tagLst>
</file>

<file path=ppt/tags/tag3.xml><?xml version="1.0" encoding="utf-8"?>
<p:tagLst xmlns:p="http://schemas.openxmlformats.org/presentationml/2006/main">
  <p:tag name="KSO_WM_UNIT_PLACING_PICTURE_USER_VIEWPORT" val="{&quot;height&quot;:3130,&quot;width&quot;:4402.499212598425}"/>
</p:tagLst>
</file>

<file path=ppt/tags/tag4.xml><?xml version="1.0" encoding="utf-8"?>
<p:tagLst xmlns:p="http://schemas.openxmlformats.org/presentationml/2006/main">
  <p:tag name="COMMONDATA" val="eyJoZGlkIjoiNDdkYzZmYTcwNDQ1MDgyY2RkNDkyYzc1ZjZjYTkwY2YifQ==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1322</Words>
  <Application>WPS 演示</Application>
  <PresentationFormat>宽屏</PresentationFormat>
  <Paragraphs>221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Arial Unicode MS</vt:lpstr>
      <vt:lpstr>Calibri</vt:lpstr>
      <vt:lpstr>Times New Roman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第九周期元素</cp:lastModifiedBy>
  <cp:revision>71</cp:revision>
  <dcterms:created xsi:type="dcterms:W3CDTF">2016-01-15T03:19:00Z</dcterms:created>
  <dcterms:modified xsi:type="dcterms:W3CDTF">2022-07-04T12:05:06Z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787DAC7B513E4350B98BEBFAD03F26AD</vt:lpwstr>
  </property>
</Properties>
</file>